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72" r:id="rId16"/>
    <p:sldId id="269" r:id="rId17"/>
    <p:sldId id="270" r:id="rId18"/>
    <p:sldId id="271" r:id="rId19"/>
    <p:sldId id="274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C010C-5B5E-4AE6-BA97-237BD50D2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A3797E-017F-4018-A3D2-05F52C7C9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B7AC53-F23E-4992-B1EB-B3738CFB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7C775A-A994-4356-B1FA-372D623B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947FD6-17FC-4755-B5B2-96C76571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64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7C8FA-2CE5-42AD-ACF2-6E110551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15FF76-C44E-4C2D-BE68-BB596119B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F23F7F-AAAA-4182-A0AB-E6AAAF474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CC3E05-BEF4-4AC5-9F5F-98CD3758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1D291-6CF9-4DAE-8A4D-46970E27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8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3EC154-A3FE-4DF8-B730-70BC15B18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59EA2B-4323-47A4-AED7-4E5F7A58E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2CED63-6AAD-4650-A3DC-C9BE4473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C8B06E-C891-479E-9986-54A0B68A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40F364-3305-49BF-B869-C9EE9E88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15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A7440-D0D4-40CD-8227-20D8DA98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62DC2D-99D8-42F5-AD9D-E2E9A06B4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DA8174-3F11-4E0C-910D-97FD7EE8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ED0C5-32D4-49C2-BE84-6204C2D3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3EBA08-8751-44DE-AF58-52A66C3B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30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59533-86B2-48AD-BBC5-7A4225B58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067960-91C6-4255-819B-ECEE673EE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45D60-0A2B-4459-984C-AE19C2EA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24FCD3-8F3B-43D5-86A3-27702F0F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1F589B-5074-4636-A162-EC9B20F3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6BAE4-78B7-4510-94D2-3866C678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1982B-AE61-41D8-8C02-677716E92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DCFC9E-FAE0-4BA6-A516-D3E2DD636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AC4777-5A93-4F39-9E00-7F751201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CCA555-67A2-4412-A635-51963B82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BF455-78C8-446D-83D1-4B173FCD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29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D2E26-4714-4508-A23F-83246E467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48D8C1-5080-41C4-84E3-716FF4D50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57138C-1BF5-4397-9E1A-0C5B38A21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5DF081-E9FF-47AC-9C35-7B7588B5B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BF769E-493B-49EB-A4D9-B3CAE538A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63F074-0A2E-49AE-9DA5-9ACEB735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CED00D-3068-4F9C-A5DB-F073C163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DAF97B5-27CF-48AB-9DB1-65495C08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89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A1505-613F-4D0A-AA19-FDD5DEF7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A12789-1C8F-45CE-A07F-6CB29BE4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DAC3D7-0B32-4753-98A4-9A0597C1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CF8E68B-EA28-4A49-9680-883BAD29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55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0886CF2-6702-4E89-BEC3-A22E6BF38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99E465-4E7A-4C0F-80BC-82FB080B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2F54C4-61CC-46E6-9D83-2DA90CA6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19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9DC23-0A60-47B9-8C90-836630BB2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2E1764-263C-497B-8CA5-6706386C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654671-1C0E-4FEE-A1FD-FC6F172A7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4ED63F-312D-4E4E-9DE7-43A5293F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5E2A23-2F37-4621-9274-1D9A71D4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F5BD77-F54F-4FF6-8106-BFB38511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21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67ACB-C367-4895-9409-6310F26C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738E54-9799-4940-8D1E-FCEED417B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014719-0942-41C2-AE1A-88BE905B7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4C9A0-68DD-4B95-9920-D696D712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5B83BA-F66A-4598-9224-94EA20E6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F3F1E9-D0E4-49F5-90B5-86D755D6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29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B22A59-98D6-40FD-A3AA-9E853A97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7E4610-7E74-4F28-B527-943A68E7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26632-350E-462F-B6AC-31DAE5F05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141E0-0AA9-4B36-A4E6-CE72E516DCA3}" type="datetimeFigureOut">
              <a:rPr lang="es-ES" smtClean="0"/>
              <a:t>23/11/2021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27945-87FF-40B2-B5DF-E7DAFE9D9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AC9734-1445-4E73-96EF-B86CF179D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9B4B-167E-4A5B-B8A0-932D09C005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83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ACTIVIDAD%201.%20CINCO%20MINUTOS%20PARA%20REALIZAR%20ESTAS%2020%20SUCESION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qubodup.deviantart.com/art/PDF-Icon-SVG-58290256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70B3D-FDC0-49C6-8BE8-E850D3CAF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8649"/>
            <a:ext cx="9144000" cy="778193"/>
          </a:xfrm>
        </p:spPr>
        <p:txBody>
          <a:bodyPr>
            <a:normAutofit/>
          </a:bodyPr>
          <a:lstStyle/>
          <a:p>
            <a:r>
              <a:rPr lang="es-ES" sz="4800" b="1" dirty="0">
                <a:latin typeface="+mn-lt"/>
              </a:rPr>
              <a:t>PSICOTÉCNICOS 24 NOVIEMBRE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33FDAE-F52D-4B2B-B1E9-9947DFD85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890" y="1972993"/>
            <a:ext cx="9144000" cy="1655762"/>
          </a:xfrm>
        </p:spPr>
        <p:txBody>
          <a:bodyPr>
            <a:normAutofit/>
          </a:bodyPr>
          <a:lstStyle/>
          <a:p>
            <a:r>
              <a:rPr lang="es-ES" sz="2800" b="1" dirty="0"/>
              <a:t>SUCESIONES NUMÉRICAS, VOCABULARIO Y EQUIVALENCIAS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EBDE671-43AC-4AAD-9263-33734FABB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62" y="3060933"/>
            <a:ext cx="5401056" cy="28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24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B7041-DF12-4CD1-A796-96123020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6"/>
          </a:xfrm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MÉTODO DE RESOLUCIÓN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56AC66-6A3C-42B4-938C-F4CAAA74F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884"/>
            <a:ext cx="10515600" cy="5344116"/>
          </a:xfrm>
        </p:spPr>
        <p:txBody>
          <a:bodyPr>
            <a:normAutofit/>
          </a:bodyPr>
          <a:lstStyle/>
          <a:p>
            <a:r>
              <a:rPr lang="es-ES" dirty="0"/>
              <a:t>1º Descartar la intrusa. Aproximadamente un 70% de las sucesiones se solucionan descartando la intrusa.</a:t>
            </a:r>
          </a:p>
          <a:p>
            <a:pPr lvl="1"/>
            <a:r>
              <a:rPr lang="es-ES" dirty="0"/>
              <a:t>Usar este método cuando la </a:t>
            </a:r>
            <a:r>
              <a:rPr lang="es-ES" b="1" dirty="0"/>
              <a:t>sucesión tenga 5 números </a:t>
            </a:r>
            <a:r>
              <a:rPr lang="es-ES" dirty="0"/>
              <a:t>o más. 10”</a:t>
            </a:r>
          </a:p>
          <a:p>
            <a:pPr lvl="1"/>
            <a:r>
              <a:rPr lang="es-ES" dirty="0"/>
              <a:t>Saber si tiene intrusa aproximadamente en 2”.</a:t>
            </a:r>
          </a:p>
          <a:p>
            <a:r>
              <a:rPr lang="es-ES" dirty="0"/>
              <a:t>2º Encontrar la ley que rige en la sucesión.</a:t>
            </a:r>
          </a:p>
          <a:p>
            <a:pPr lvl="1"/>
            <a:r>
              <a:rPr lang="es-ES" dirty="0"/>
              <a:t>Sucesiones de hasta 4 números.</a:t>
            </a:r>
          </a:p>
          <a:p>
            <a:pPr lvl="1"/>
            <a:r>
              <a:rPr lang="es-ES" dirty="0"/>
              <a:t>En total no más de 20”.</a:t>
            </a:r>
          </a:p>
          <a:p>
            <a:pPr lvl="1"/>
            <a:r>
              <a:rPr lang="es-ES" dirty="0"/>
              <a:t>Si se excede este tiempo dejar para una segunda vuelta.</a:t>
            </a:r>
          </a:p>
          <a:p>
            <a:r>
              <a:rPr lang="es-ES" dirty="0"/>
              <a:t>3ª En la segunda vuelta usar el pensamiento lateral.</a:t>
            </a:r>
          </a:p>
        </p:txBody>
      </p:sp>
    </p:spTree>
    <p:extLst>
      <p:ext uri="{BB962C8B-B14F-4D97-AF65-F5344CB8AC3E}">
        <p14:creationId xmlns:p14="http://schemas.microsoft.com/office/powerpoint/2010/main" val="187990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59427-4A4A-43BA-A04D-7C2766D7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58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latin typeface="+mn-lt"/>
              </a:rPr>
              <a:t>Cinco minutos para hacer estas 20 sucesiones</a:t>
            </a:r>
            <a:br>
              <a:rPr lang="es-ES" sz="4000" b="1" dirty="0">
                <a:latin typeface="+mn-lt"/>
              </a:rPr>
            </a:br>
            <a:br>
              <a:rPr lang="es-ES" sz="4000" b="1" dirty="0">
                <a:latin typeface="+mn-lt"/>
              </a:rPr>
            </a:br>
            <a:endParaRPr lang="es-ES" sz="4000" b="1" dirty="0">
              <a:latin typeface="+mn-lt"/>
            </a:endParaRPr>
          </a:p>
        </p:txBody>
      </p:sp>
      <p:pic>
        <p:nvPicPr>
          <p:cNvPr id="8" name="Imagen 7">
            <a:hlinkClick r:id="rId2" action="ppaction://hlinkfile"/>
            <a:extLst>
              <a:ext uri="{FF2B5EF4-FFF2-40B4-BE49-F238E27FC236}">
                <a16:creationId xmlns:a16="http://schemas.microsoft.com/office/drawing/2014/main" id="{F58E002B-4A35-4BBC-A633-97BC18B36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39588" y="2490445"/>
            <a:ext cx="1156412" cy="115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0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390944-69AA-48D8-9BDE-00829396D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7" y="191386"/>
            <a:ext cx="11727712" cy="64645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SOLUCIONES</a:t>
            </a:r>
          </a:p>
          <a:p>
            <a:pPr marL="514350" indent="-514350">
              <a:buAutoNum type="arabicParenR"/>
            </a:pPr>
            <a:r>
              <a:rPr lang="es-ES" dirty="0"/>
              <a:t>14     -2</a:t>
            </a:r>
          </a:p>
          <a:p>
            <a:pPr marL="514350" indent="-514350">
              <a:buAutoNum type="arabicParenR"/>
            </a:pPr>
            <a:r>
              <a:rPr lang="es-ES" dirty="0"/>
              <a:t>14	+3+1      </a:t>
            </a:r>
          </a:p>
          <a:p>
            <a:pPr marL="514350" indent="-514350">
              <a:buAutoNum type="arabicParenR"/>
            </a:pPr>
            <a:r>
              <a:rPr lang="es-ES" dirty="0"/>
              <a:t>5	+1</a:t>
            </a:r>
          </a:p>
          <a:p>
            <a:pPr marL="514350" indent="-514350">
              <a:buAutoNum type="arabicParenR"/>
            </a:pPr>
            <a:r>
              <a:rPr lang="es-ES" dirty="0"/>
              <a:t>6	lineal</a:t>
            </a:r>
          </a:p>
          <a:p>
            <a:pPr marL="514350" indent="-514350">
              <a:buAutoNum type="arabicParenR"/>
            </a:pPr>
            <a:r>
              <a:rPr lang="es-ES" dirty="0"/>
              <a:t>19	+3</a:t>
            </a:r>
          </a:p>
          <a:p>
            <a:pPr marL="514350" indent="-514350">
              <a:buAutoNum type="arabicParenR"/>
            </a:pPr>
            <a:r>
              <a:rPr lang="es-ES" dirty="0"/>
              <a:t>41	2x3-1	5x3-1	14x3-1</a:t>
            </a:r>
          </a:p>
          <a:p>
            <a:pPr marL="514350" indent="-514350">
              <a:buAutoNum type="arabicParenR"/>
            </a:pPr>
            <a:r>
              <a:rPr lang="es-ES" dirty="0"/>
              <a:t>26	+1+2+3+4+5+6</a:t>
            </a:r>
          </a:p>
          <a:p>
            <a:pPr marL="514350" indent="-514350">
              <a:buAutoNum type="arabicParenR"/>
            </a:pPr>
            <a:r>
              <a:rPr lang="es-ES" dirty="0"/>
              <a:t>15	+2+4+8</a:t>
            </a:r>
          </a:p>
          <a:p>
            <a:pPr marL="514350" indent="-514350">
              <a:buAutoNum type="arabicParenR"/>
            </a:pPr>
            <a:r>
              <a:rPr lang="es-ES" dirty="0"/>
              <a:t>79	+3</a:t>
            </a:r>
          </a:p>
          <a:p>
            <a:pPr marL="514350" indent="-514350">
              <a:buAutoNum type="arabicParenR"/>
            </a:pPr>
            <a:r>
              <a:rPr lang="es-ES" dirty="0"/>
              <a:t>63	-1</a:t>
            </a:r>
          </a:p>
          <a:p>
            <a:pPr marL="514350" indent="-514350">
              <a:buAutoNum type="arabicParenR"/>
            </a:pPr>
            <a:r>
              <a:rPr lang="es-ES" dirty="0"/>
              <a:t>32	+2+1x2+2+1x2</a:t>
            </a:r>
          </a:p>
          <a:p>
            <a:pPr marL="514350" indent="-514350">
              <a:buAutoNum type="arabicParenR"/>
            </a:pPr>
            <a:r>
              <a:rPr lang="es-ES" dirty="0"/>
              <a:t>53	+3+5+7+9+11+13</a:t>
            </a:r>
          </a:p>
          <a:p>
            <a:pPr marL="514350" indent="-514350">
              <a:buAutoNum type="arabicParenR"/>
            </a:pPr>
            <a:r>
              <a:rPr lang="es-ES" dirty="0"/>
              <a:t>73	+1+2+3+4+5+6</a:t>
            </a:r>
          </a:p>
          <a:p>
            <a:pPr marL="514350" indent="-514350">
              <a:buAutoNum type="arabicParenR"/>
            </a:pPr>
            <a:r>
              <a:rPr lang="es-ES" dirty="0"/>
              <a:t>7	+2</a:t>
            </a:r>
          </a:p>
          <a:p>
            <a:pPr marL="514350" indent="-514350">
              <a:buAutoNum type="arabicParenR"/>
            </a:pPr>
            <a:r>
              <a:rPr lang="es-ES" dirty="0"/>
              <a:t>23	+1+2+3+4+5+6</a:t>
            </a:r>
          </a:p>
          <a:p>
            <a:pPr marL="514350" indent="-514350">
              <a:buAutoNum type="arabicParenR"/>
            </a:pPr>
            <a:r>
              <a:rPr lang="es-ES" dirty="0"/>
              <a:t>40	+4</a:t>
            </a:r>
          </a:p>
          <a:p>
            <a:pPr marL="514350" indent="-514350">
              <a:buAutoNum type="arabicParenR"/>
            </a:pPr>
            <a:r>
              <a:rPr lang="es-ES" dirty="0"/>
              <a:t>25	+5</a:t>
            </a:r>
          </a:p>
          <a:p>
            <a:pPr marL="514350" indent="-514350">
              <a:buAutoNum type="arabicParenR"/>
            </a:pPr>
            <a:r>
              <a:rPr lang="es-ES" dirty="0"/>
              <a:t>15131	123 al cuadrado + 2</a:t>
            </a:r>
          </a:p>
          <a:p>
            <a:pPr marL="514350" indent="-514350">
              <a:buAutoNum type="arabicParenR"/>
            </a:pPr>
            <a:r>
              <a:rPr lang="es-ES" dirty="0"/>
              <a:t>181	+20+36+52+68      a cada número se le suma 16</a:t>
            </a:r>
          </a:p>
          <a:p>
            <a:pPr marL="514350" indent="-514350">
              <a:buAutoNum type="arabicParenR"/>
            </a:pPr>
            <a:r>
              <a:rPr lang="es-ES" dirty="0"/>
              <a:t>3968		2x2-1	3x3-1	8x8-1	63x63-1</a:t>
            </a:r>
          </a:p>
        </p:txBody>
      </p:sp>
    </p:spTree>
    <p:extLst>
      <p:ext uri="{BB962C8B-B14F-4D97-AF65-F5344CB8AC3E}">
        <p14:creationId xmlns:p14="http://schemas.microsoft.com/office/powerpoint/2010/main" val="424191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9F2AE89-10D9-42EE-824F-94C564394C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125" t="20598" r="6338" b="10738"/>
          <a:stretch/>
        </p:blipFill>
        <p:spPr>
          <a:xfrm>
            <a:off x="2934585" y="245333"/>
            <a:ext cx="5528931" cy="6367333"/>
          </a:xfrm>
        </p:spPr>
      </p:pic>
    </p:spTree>
    <p:extLst>
      <p:ext uri="{BB962C8B-B14F-4D97-AF65-F5344CB8AC3E}">
        <p14:creationId xmlns:p14="http://schemas.microsoft.com/office/powerpoint/2010/main" val="3435391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D2C57-8CDC-4ADB-B62B-A18427AF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+mn-lt"/>
              </a:rPr>
              <a:t>SINÓNIMOS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91C814-3FE9-44AA-8EAA-3F82A1CE8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Los sinónimos y antónimos pueden formar parte del 10% del conjunto total de un test. Se trata de un conocimiento previo, por tanto no hay técnica deductiva para la respuesta, por tanto lo importante es trabajar la memorización.</a:t>
            </a:r>
          </a:p>
          <a:p>
            <a:pPr marL="0" indent="0">
              <a:buNone/>
            </a:pPr>
            <a:r>
              <a:rPr lang="es-ES" dirty="0"/>
              <a:t>Para memorizar hay autores que proponen crear 3 columnas.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DA7E0F0-D4F8-4E4D-B352-BC810901A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80824"/>
              </p:ext>
            </p:extLst>
          </p:nvPr>
        </p:nvGraphicFramePr>
        <p:xfrm>
          <a:off x="950728" y="4290060"/>
          <a:ext cx="10290543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181">
                  <a:extLst>
                    <a:ext uri="{9D8B030D-6E8A-4147-A177-3AD203B41FA5}">
                      <a16:colId xmlns:a16="http://schemas.microsoft.com/office/drawing/2014/main" val="4278741542"/>
                    </a:ext>
                  </a:extLst>
                </a:gridCol>
                <a:gridCol w="3430181">
                  <a:extLst>
                    <a:ext uri="{9D8B030D-6E8A-4147-A177-3AD203B41FA5}">
                      <a16:colId xmlns:a16="http://schemas.microsoft.com/office/drawing/2014/main" val="3729572435"/>
                    </a:ext>
                  </a:extLst>
                </a:gridCol>
                <a:gridCol w="3430181">
                  <a:extLst>
                    <a:ext uri="{9D8B030D-6E8A-4147-A177-3AD203B41FA5}">
                      <a16:colId xmlns:a16="http://schemas.microsoft.com/office/drawing/2014/main" val="3186158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Adalid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Líder-Conductor-héroe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Un hada conductora atropellando a un líder.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08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Befa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Burla-mofa-desprecio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Burlarse de un pobre niño, se siente despreciado.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32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Chusco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Bromista-chistoso-sutil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Comerse un churro de forma sutil mientras se cuenta un chiste.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90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059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62C1E5-537D-4D95-AB6D-22A72AD0B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Para incrementar su vocabulario lo mejor es leer mucho y buscar siempre en el diccionario todas aquellas palabras que no conozca o incluso aquellas que conozcas pero su definición no sea totalmente la que tu creías.</a:t>
            </a:r>
          </a:p>
          <a:p>
            <a:pPr algn="just"/>
            <a:r>
              <a:rPr lang="es-ES" dirty="0"/>
              <a:t>Como consejo y ya se ha visto una idea de como hacerlo, es crearse un  pequeño diccionario donde apuntes las palabras que te cuestan memorizar y mirarlo de vez en cuando.</a:t>
            </a:r>
          </a:p>
          <a:p>
            <a:pPr algn="just"/>
            <a:r>
              <a:rPr lang="es-ES" dirty="0"/>
              <a:t>Cuanto más ejercicios hagamos más posibilidades de saber y conocer las palabras que caigan en el examen.</a:t>
            </a:r>
          </a:p>
          <a:p>
            <a:pPr algn="just"/>
            <a:r>
              <a:rPr lang="es-ES" dirty="0"/>
              <a:t>En un test no solo buscar la palabra que nos preguntan si no la sabemos, también hay que buscar las que nos dan como solución.</a:t>
            </a:r>
          </a:p>
        </p:txBody>
      </p:sp>
    </p:spTree>
    <p:extLst>
      <p:ext uri="{BB962C8B-B14F-4D97-AF65-F5344CB8AC3E}">
        <p14:creationId xmlns:p14="http://schemas.microsoft.com/office/powerpoint/2010/main" val="45095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FA5DE-DB83-4589-AA29-2B919D10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+mn-lt"/>
              </a:rPr>
              <a:t>EQUIVALENCIAS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420E4A-C187-45AA-9D9E-0F654E0F1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las equivalencias de mayor a menor se recomienda apuntar de manera rápida y con separación.</a:t>
            </a:r>
          </a:p>
          <a:p>
            <a:pPr marL="0" indent="0">
              <a:buNone/>
            </a:pPr>
            <a:r>
              <a:rPr lang="es-ES" dirty="0"/>
              <a:t>Ejemplo: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Ana es mayor que Carlos; Bea es mayor que Ana; David igual a Bea, entonces David es….</a:t>
            </a:r>
          </a:p>
          <a:p>
            <a:pPr marL="0" indent="0">
              <a:buNone/>
            </a:pPr>
            <a:endParaRPr lang="es-E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	Bea			Ana			Carlos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	David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4299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F8EE5-95E9-4E5B-9668-61063B29A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EQUIVALENCIAS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716C7-E505-4E0D-8BFF-E90F74A2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Cuando se pide el número de letras del abecedario debemos tener en cuenta y grabado que son 27, y sobre eso realizamos las restas.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Ejemplo: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¿Cuántas letras tiene el abecedario prescindiendo de las que aparecen en la palabra JEQUE y de las letras s, t y v?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– J,E,Q,U,S,T,V = 20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0408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7113B-0A78-4138-8F17-42D36A39A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EQUIVALENCIAS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0811C-7596-495C-B979-06DF97E38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En los ejercicios donde haya que sustituir para sacar una solución, normalmente sustituyendo el final se consigue resolver más rápido y dar con la solución.</a:t>
            </a:r>
          </a:p>
          <a:p>
            <a:pPr marL="0" indent="0">
              <a:buNone/>
            </a:pPr>
            <a:r>
              <a:rPr lang="es-ES" dirty="0"/>
              <a:t>Ejemplo:</a:t>
            </a:r>
          </a:p>
          <a:p>
            <a:pPr marL="0" indent="0">
              <a:buNone/>
            </a:pPr>
            <a:r>
              <a:rPr lang="es-ES" dirty="0"/>
              <a:t>Teniendo en cuenta que m= 5533, n= 3553, ñ= 3535, o= 5335, p= 3355, ¿Cuál es la opción equivalente en letras de esta serie: 5533-5335-3553-3355-3535?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pt-BR" dirty="0"/>
              <a:t>	a. m-o-n-p-ñ</a:t>
            </a:r>
          </a:p>
          <a:p>
            <a:pPr marL="0" indent="0">
              <a:buNone/>
            </a:pPr>
            <a:r>
              <a:rPr lang="pt-BR" dirty="0"/>
              <a:t>	b. m-o-n-n-p</a:t>
            </a:r>
          </a:p>
          <a:p>
            <a:pPr marL="0" indent="0">
              <a:buNone/>
            </a:pPr>
            <a:r>
              <a:rPr lang="pt-BR" dirty="0"/>
              <a:t>	c. m-ñ-o-p-n</a:t>
            </a:r>
          </a:p>
          <a:p>
            <a:pPr marL="0" indent="0">
              <a:buNone/>
            </a:pPr>
            <a:r>
              <a:rPr lang="pt-BR" dirty="0"/>
              <a:t>	d. m-o-n-ñ-p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7801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6E7A2-DE1F-42BB-A043-21D7FA82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>
                <a:solidFill>
                  <a:prstClr val="black"/>
                </a:solidFill>
                <a:latin typeface="Calibri" panose="020F0502020204030204"/>
              </a:rPr>
              <a:t>LÓGICA VERBAL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248395-0B73-4A37-92DA-508D847AD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En este tipo de prueba, el trabajo consiste en demostrar la habilidad para ver relaciones entre un par de palabras, entender las ideas que se expresan y reconocer una relación análoga en el otro par. También hay otros tipos donde se trata de elegir qué término es diferente al resto.</a:t>
            </a:r>
          </a:p>
          <a:p>
            <a:r>
              <a:rPr lang="es-ES" dirty="0"/>
              <a:t>A veces son sinónimos, otros antónimos, otros por terminación, también hay por definición, y por grafía…lo importante es darse cuenta y aplicarla.</a:t>
            </a:r>
          </a:p>
          <a:p>
            <a:r>
              <a:rPr lang="es-ES" dirty="0"/>
              <a:t>La relación puede ser en distinto orden por ejemplo:</a:t>
            </a:r>
          </a:p>
          <a:p>
            <a:pPr marL="0" indent="0">
              <a:buNone/>
            </a:pPr>
            <a:r>
              <a:rPr lang="es-ES" dirty="0"/>
              <a:t>Santiago de Compostela es a Galicia como Toledo es a…Castilla La Mancha.</a:t>
            </a:r>
          </a:p>
          <a:p>
            <a:pPr marL="0" indent="0">
              <a:buNone/>
            </a:pPr>
            <a:r>
              <a:rPr lang="es-ES" dirty="0"/>
              <a:t>Paris es a Lisboa como Francia es a Portugal.</a:t>
            </a:r>
          </a:p>
          <a:p>
            <a:r>
              <a:rPr lang="es-ES" dirty="0"/>
              <a:t>Estos ejercicios solo hay que contestarlos si lo tenemos muy claro, sino es mejor dejarlos en blanco ya que la probabilidad de acertar es mínima.</a:t>
            </a:r>
          </a:p>
        </p:txBody>
      </p:sp>
    </p:spTree>
    <p:extLst>
      <p:ext uri="{BB962C8B-B14F-4D97-AF65-F5344CB8AC3E}">
        <p14:creationId xmlns:p14="http://schemas.microsoft.com/office/powerpoint/2010/main" val="263901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F9AA1-21C2-43D3-B6BB-847535D7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latin typeface="+mn-lt"/>
              </a:rPr>
              <a:t>SUCESIONES DE NÚMEROS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C39B80-88F0-4106-9ACA-DEC3C021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Son conjuntos de números que mantienen una relación o siguen una ley entre sí.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Ejemplo:</a:t>
            </a:r>
          </a:p>
          <a:p>
            <a:pPr marL="0" indent="0">
              <a:buNone/>
            </a:pPr>
            <a:r>
              <a:rPr lang="es-ES" dirty="0"/>
              <a:t>1-2-3-4-5-6-?         N1 + 1 = N2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Existen fórmulas para resolver estas sucesiones, pero en un psicotécnico lo más importante es la velocidad.</a:t>
            </a:r>
          </a:p>
        </p:txBody>
      </p:sp>
    </p:spTree>
    <p:extLst>
      <p:ext uri="{BB962C8B-B14F-4D97-AF65-F5344CB8AC3E}">
        <p14:creationId xmlns:p14="http://schemas.microsoft.com/office/powerpoint/2010/main" val="55506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9BFEF-FE37-48B7-BF4A-09F4933D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>
                <a:solidFill>
                  <a:prstClr val="black"/>
                </a:solidFill>
                <a:latin typeface="Calibri" panose="020F0502020204030204"/>
              </a:rPr>
              <a:t>TIPOS DE SUCESIONES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2759DC-A170-45D8-8A1C-A2303823E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/>
              <a:t>Con ley que rige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Buscar cual es la norma de esa sucesión con el método más básico que es el razonamiento.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2-4-6-8-10-12-?    Observamos números pares ascendentes</a:t>
            </a:r>
          </a:p>
          <a:p>
            <a:pPr marL="0" indent="0">
              <a:buNone/>
            </a:pPr>
            <a:r>
              <a:rPr lang="es-ES" dirty="0"/>
              <a:t>¿Qué hago para transformar el primer número en el segundo?</a:t>
            </a:r>
          </a:p>
        </p:txBody>
      </p:sp>
    </p:spTree>
    <p:extLst>
      <p:ext uri="{BB962C8B-B14F-4D97-AF65-F5344CB8AC3E}">
        <p14:creationId xmlns:p14="http://schemas.microsoft.com/office/powerpoint/2010/main" val="165786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E9EFCC-5ACF-492A-8AD8-D5A94BE02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73"/>
            <a:ext cx="10515600" cy="5719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Ejemplos: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3-6-9-12-15-?  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1-2-4-7-11-16-?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1-1-2-3-5-8-13-?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2-6-18-54-?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144-100-64-36-?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5-15-37-63-?</a:t>
            </a:r>
          </a:p>
        </p:txBody>
      </p:sp>
    </p:spTree>
    <p:extLst>
      <p:ext uri="{BB962C8B-B14F-4D97-AF65-F5344CB8AC3E}">
        <p14:creationId xmlns:p14="http://schemas.microsoft.com/office/powerpoint/2010/main" val="123617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3D9424C-FCF9-4E62-AB1A-19F3DBD55DEF}"/>
              </a:ext>
            </a:extLst>
          </p:cNvPr>
          <p:cNvSpPr txBox="1"/>
          <p:nvPr/>
        </p:nvSpPr>
        <p:spPr>
          <a:xfrm>
            <a:off x="605170" y="458443"/>
            <a:ext cx="10981660" cy="594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3-6-9-12-15-?    </a:t>
            </a:r>
            <a:r>
              <a:rPr lang="es-ES" dirty="0"/>
              <a:t>+3=18</a:t>
            </a:r>
          </a:p>
          <a:p>
            <a:endParaRPr lang="es-E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1-2-4-7-11-16-? </a:t>
            </a:r>
            <a:r>
              <a:rPr lang="es-ES" dirty="0"/>
              <a:t>Se le suma la posición que ocupa el número 16+6=22</a:t>
            </a:r>
          </a:p>
          <a:p>
            <a:endParaRPr lang="es-E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1-1-2-3-5-8-13-? </a:t>
            </a:r>
            <a:r>
              <a:rPr lang="es-ES" dirty="0"/>
              <a:t>Sucesión de Fibonacci   1+1=2    2+1=3    3+2=5     13+8=21</a:t>
            </a:r>
          </a:p>
          <a:p>
            <a:endParaRPr lang="es-E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2-6-18-54-?   </a:t>
            </a:r>
            <a:r>
              <a:rPr lang="es-ES" dirty="0"/>
              <a:t>Mucha diferencia por tanto multiplicación x3</a:t>
            </a:r>
          </a:p>
          <a:p>
            <a:endParaRPr lang="es-E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144-100-64-36-?  </a:t>
            </a:r>
            <a:r>
              <a:rPr lang="es-ES" dirty="0"/>
              <a:t>Mucha diferencia. Cuadrados perfectos. 12x12=144   10x10=100  8x8=64   6x6=36   4x4=16</a:t>
            </a:r>
          </a:p>
          <a:p>
            <a:endParaRPr lang="es-ES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5-15-37-63-?   </a:t>
            </a:r>
            <a:r>
              <a:rPr lang="es-ES" dirty="0"/>
              <a:t>Cuadrado de los números pares y sumar o restar 1.</a:t>
            </a:r>
          </a:p>
          <a:p>
            <a:r>
              <a:rPr lang="es-ES" dirty="0"/>
              <a:t>2 al cuadrado +1 = 5</a:t>
            </a:r>
          </a:p>
          <a:p>
            <a:r>
              <a:rPr lang="es-ES" dirty="0"/>
              <a:t>4 al cuadrado -1= 15</a:t>
            </a:r>
          </a:p>
          <a:p>
            <a:r>
              <a:rPr lang="es-ES" dirty="0"/>
              <a:t>6 al cuadrado +1 = 37</a:t>
            </a:r>
          </a:p>
          <a:p>
            <a:r>
              <a:rPr lang="es-ES" dirty="0"/>
              <a:t>8 al cuadrado – 1 = 63</a:t>
            </a:r>
          </a:p>
          <a:p>
            <a:r>
              <a:rPr lang="es-ES" dirty="0"/>
              <a:t>10 al cuadrado +1 = 101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535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DD3D7-346E-4C91-8144-520A8514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TIPOS DE SUCESIONES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F6CD3B-3C20-4DAF-AC23-02D9EA9E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/>
              <a:t>Con intrusa:</a:t>
            </a:r>
          </a:p>
          <a:p>
            <a:pPr marL="0" indent="0">
              <a:buNone/>
            </a:pPr>
            <a:r>
              <a:rPr lang="es-ES" dirty="0"/>
              <a:t>Cuando se puede intuir que dentro de una sucesión se compone de varias sucesiones, teniendo en cuenta que la intrusa sería aquella que no es necesaria para llegar al resultado.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Ejemplo:</a:t>
            </a:r>
          </a:p>
          <a:p>
            <a:pPr marL="0" indent="0">
              <a:buNone/>
            </a:pPr>
            <a:r>
              <a:rPr lang="es-ES" b="1" dirty="0"/>
              <a:t>1-</a:t>
            </a:r>
            <a:r>
              <a:rPr lang="es-ES" dirty="0"/>
              <a:t>5-</a:t>
            </a:r>
            <a:r>
              <a:rPr lang="es-ES" b="1" dirty="0"/>
              <a:t>1</a:t>
            </a:r>
            <a:r>
              <a:rPr lang="es-ES" dirty="0"/>
              <a:t>-7-</a:t>
            </a:r>
            <a:r>
              <a:rPr lang="es-ES" b="1" dirty="0"/>
              <a:t>1</a:t>
            </a:r>
            <a:r>
              <a:rPr lang="es-ES" dirty="0"/>
              <a:t>-9-</a:t>
            </a:r>
            <a:r>
              <a:rPr lang="es-ES" b="1" dirty="0"/>
              <a:t>1</a:t>
            </a:r>
            <a:r>
              <a:rPr lang="es-ES" dirty="0"/>
              <a:t>-11</a:t>
            </a:r>
            <a:r>
              <a:rPr lang="es-ES" b="1" dirty="0"/>
              <a:t>-1-?</a:t>
            </a:r>
          </a:p>
        </p:txBody>
      </p:sp>
    </p:spTree>
    <p:extLst>
      <p:ext uri="{BB962C8B-B14F-4D97-AF65-F5344CB8AC3E}">
        <p14:creationId xmlns:p14="http://schemas.microsoft.com/office/powerpoint/2010/main" val="100046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90DE4-7ECF-46DA-B204-8D6F99E04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995"/>
            <a:ext cx="10515600" cy="565596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Ejemplos: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2-4-6-8-10-?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1-3-7-6-8-12-11-13-?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2-1-5-4-2-4-6-3-3-8-4-?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52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5E8DFD5-6DD7-44DF-AF39-799F5FF04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495"/>
            <a:ext cx="10515600" cy="553901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Soluciones: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2-</a:t>
            </a:r>
            <a:r>
              <a:rPr lang="es-ES" b="1" dirty="0">
                <a:solidFill>
                  <a:srgbClr val="FF0000"/>
                </a:solidFill>
              </a:rPr>
              <a:t>4</a:t>
            </a:r>
            <a:r>
              <a:rPr lang="es-ES" dirty="0"/>
              <a:t>-6-</a:t>
            </a:r>
            <a:r>
              <a:rPr lang="es-ES" b="1" dirty="0">
                <a:solidFill>
                  <a:srgbClr val="FF0000"/>
                </a:solidFill>
              </a:rPr>
              <a:t>8</a:t>
            </a:r>
            <a:r>
              <a:rPr lang="es-ES" dirty="0"/>
              <a:t>-10-?    +4 = 12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1-</a:t>
            </a:r>
            <a:r>
              <a:rPr lang="es-ES" b="1" dirty="0">
                <a:solidFill>
                  <a:srgbClr val="00B050"/>
                </a:solidFill>
              </a:rPr>
              <a:t>3</a:t>
            </a:r>
            <a:r>
              <a:rPr lang="es-ES" dirty="0"/>
              <a:t>-</a:t>
            </a:r>
            <a:r>
              <a:rPr lang="es-ES" b="1" dirty="0">
                <a:solidFill>
                  <a:srgbClr val="FF0000"/>
                </a:solidFill>
              </a:rPr>
              <a:t>7</a:t>
            </a:r>
            <a:r>
              <a:rPr lang="es-ES" dirty="0"/>
              <a:t>-6-</a:t>
            </a:r>
            <a:r>
              <a:rPr lang="es-ES" b="1" dirty="0">
                <a:solidFill>
                  <a:srgbClr val="00B050"/>
                </a:solidFill>
              </a:rPr>
              <a:t>8</a:t>
            </a:r>
            <a:r>
              <a:rPr lang="es-ES" dirty="0"/>
              <a:t>-</a:t>
            </a:r>
            <a:r>
              <a:rPr lang="es-ES" b="1" dirty="0">
                <a:solidFill>
                  <a:srgbClr val="FF0000"/>
                </a:solidFill>
              </a:rPr>
              <a:t>12</a:t>
            </a:r>
            <a:r>
              <a:rPr lang="es-ES" dirty="0"/>
              <a:t>-11-</a:t>
            </a:r>
            <a:r>
              <a:rPr lang="es-ES" b="1" dirty="0">
                <a:solidFill>
                  <a:srgbClr val="00B050"/>
                </a:solidFill>
              </a:rPr>
              <a:t>13</a:t>
            </a:r>
            <a:r>
              <a:rPr lang="es-ES" dirty="0"/>
              <a:t>-?    +5 = 17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2</a:t>
            </a:r>
            <a:r>
              <a:rPr lang="es-ES" dirty="0"/>
              <a:t>-</a:t>
            </a:r>
            <a:r>
              <a:rPr lang="es-ES" b="1" dirty="0">
                <a:solidFill>
                  <a:srgbClr val="00B050"/>
                </a:solidFill>
              </a:rPr>
              <a:t>1</a:t>
            </a:r>
            <a:r>
              <a:rPr lang="es-ES" dirty="0"/>
              <a:t>-5-</a:t>
            </a:r>
            <a:r>
              <a:rPr lang="es-ES" b="1" dirty="0">
                <a:solidFill>
                  <a:srgbClr val="FF0000"/>
                </a:solidFill>
              </a:rPr>
              <a:t>4</a:t>
            </a:r>
            <a:r>
              <a:rPr lang="es-ES" dirty="0"/>
              <a:t>-</a:t>
            </a:r>
            <a:r>
              <a:rPr lang="es-ES" b="1" dirty="0">
                <a:solidFill>
                  <a:srgbClr val="00B050"/>
                </a:solidFill>
              </a:rPr>
              <a:t>2</a:t>
            </a:r>
            <a:r>
              <a:rPr lang="es-ES" dirty="0"/>
              <a:t>-4-</a:t>
            </a:r>
            <a:r>
              <a:rPr lang="es-ES" b="1" dirty="0">
                <a:solidFill>
                  <a:srgbClr val="FF0000"/>
                </a:solidFill>
              </a:rPr>
              <a:t>6</a:t>
            </a:r>
            <a:r>
              <a:rPr lang="es-ES" dirty="0"/>
              <a:t>-</a:t>
            </a:r>
            <a:r>
              <a:rPr lang="es-ES" b="1" dirty="0">
                <a:solidFill>
                  <a:srgbClr val="00B050"/>
                </a:solidFill>
              </a:rPr>
              <a:t>3</a:t>
            </a:r>
            <a:r>
              <a:rPr lang="es-ES" dirty="0"/>
              <a:t>-3-</a:t>
            </a:r>
            <a:r>
              <a:rPr lang="es-ES" b="1" dirty="0">
                <a:solidFill>
                  <a:srgbClr val="FF0000"/>
                </a:solidFill>
              </a:rPr>
              <a:t>8</a:t>
            </a:r>
            <a:r>
              <a:rPr lang="es-ES" dirty="0"/>
              <a:t>-</a:t>
            </a:r>
            <a:r>
              <a:rPr lang="es-ES" b="1" dirty="0">
                <a:solidFill>
                  <a:srgbClr val="00B050"/>
                </a:solidFill>
              </a:rPr>
              <a:t>4</a:t>
            </a:r>
            <a:r>
              <a:rPr lang="es-ES" dirty="0"/>
              <a:t>-?   -1 = 2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4578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B2429-CC05-4126-9BA9-DDBD2BC4F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TIPOS DE SUCESIONES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0C690-0BCB-454A-B2AB-1F4D765D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80" y="1527911"/>
            <a:ext cx="11632018" cy="4964964"/>
          </a:xfrm>
        </p:spPr>
        <p:txBody>
          <a:bodyPr>
            <a:normAutofit lnSpcReduction="10000"/>
          </a:bodyPr>
          <a:lstStyle/>
          <a:p>
            <a:r>
              <a:rPr lang="es-ES" u="sng" dirty="0"/>
              <a:t>De pensamiento lateral:</a:t>
            </a:r>
          </a:p>
          <a:p>
            <a:pPr marL="0" indent="0">
              <a:buNone/>
            </a:pPr>
            <a:r>
              <a:rPr lang="es-ES" dirty="0"/>
              <a:t>Son sucesiones en las cuales hay que buscar un enfoque creativo cuando no se puede usar el lógico.</a:t>
            </a:r>
          </a:p>
          <a:p>
            <a:pPr marL="0" indent="0">
              <a:buNone/>
            </a:pPr>
            <a:r>
              <a:rPr lang="es-ES" dirty="0"/>
              <a:t>Ejemplo:</a:t>
            </a:r>
          </a:p>
          <a:p>
            <a:r>
              <a:rPr lang="es-ES" dirty="0"/>
              <a:t>0-8-68-806-6098-?  Relación entre números y círculos = 888</a:t>
            </a:r>
          </a:p>
          <a:p>
            <a:r>
              <a:rPr lang="es-ES" dirty="0"/>
              <a:t>18=9, 8=4, 10=?   Número de letras al escribir la cifra = 4</a:t>
            </a:r>
          </a:p>
          <a:p>
            <a:r>
              <a:rPr lang="es-ES" dirty="0"/>
              <a:t>1-11-21-1211-111221-? Cada posición describe literalmente lo que ve en la posición interior = 312211</a:t>
            </a:r>
          </a:p>
          <a:p>
            <a:r>
              <a:rPr lang="es-ES" dirty="0"/>
              <a:t>2-10-12-16-17-18-19-?  Todos empiezan por la letra D = 200</a:t>
            </a:r>
          </a:p>
          <a:p>
            <a:r>
              <a:rPr lang="es-ES" dirty="0"/>
              <a:t>100-C-201-D-302-T-403-? La letra esta relacionada con el número anterior = C</a:t>
            </a:r>
          </a:p>
          <a:p>
            <a:r>
              <a:rPr lang="es-ES" dirty="0"/>
              <a:t>B-2-M-13-D-4-H-? Posición de la letra en el abecedario = 8</a:t>
            </a:r>
          </a:p>
        </p:txBody>
      </p:sp>
    </p:spTree>
    <p:extLst>
      <p:ext uri="{BB962C8B-B14F-4D97-AF65-F5344CB8AC3E}">
        <p14:creationId xmlns:p14="http://schemas.microsoft.com/office/powerpoint/2010/main" val="87429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1131</Words>
  <Application>Microsoft Office PowerPoint</Application>
  <PresentationFormat>Panorámica</PresentationFormat>
  <Paragraphs>151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PSICOTÉCNICOS 24 NOVIEMBRE</vt:lpstr>
      <vt:lpstr>SUCESIONES DE NÚMEROS</vt:lpstr>
      <vt:lpstr>TIPOS DE SUCESIONES</vt:lpstr>
      <vt:lpstr>Presentación de PowerPoint</vt:lpstr>
      <vt:lpstr>Presentación de PowerPoint</vt:lpstr>
      <vt:lpstr>TIPOS DE SUCESIONES</vt:lpstr>
      <vt:lpstr>Presentación de PowerPoint</vt:lpstr>
      <vt:lpstr>Presentación de PowerPoint</vt:lpstr>
      <vt:lpstr>TIPOS DE SUCESIONES</vt:lpstr>
      <vt:lpstr>MÉTODO DE RESOLUCIÓN</vt:lpstr>
      <vt:lpstr>Cinco minutos para hacer estas 20 sucesiones  </vt:lpstr>
      <vt:lpstr>Presentación de PowerPoint</vt:lpstr>
      <vt:lpstr>Presentación de PowerPoint</vt:lpstr>
      <vt:lpstr>SINÓNIMOS</vt:lpstr>
      <vt:lpstr>Presentación de PowerPoint</vt:lpstr>
      <vt:lpstr>EQUIVALENCIAS</vt:lpstr>
      <vt:lpstr>EQUIVALENCIAS</vt:lpstr>
      <vt:lpstr>EQUIVALENCIAS</vt:lpstr>
      <vt:lpstr>LÓGICA VERBAL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PSICOTÉCNICOS 24 NOVIEMBRE</dc:title>
  <dc:creator>Marleu</dc:creator>
  <cp:lastModifiedBy>Administracion</cp:lastModifiedBy>
  <cp:revision>18</cp:revision>
  <dcterms:created xsi:type="dcterms:W3CDTF">2021-10-21T18:30:57Z</dcterms:created>
  <dcterms:modified xsi:type="dcterms:W3CDTF">2021-11-23T11:26:59Z</dcterms:modified>
</cp:coreProperties>
</file>